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77" r:id="rId4"/>
    <p:sldId id="286" r:id="rId5"/>
    <p:sldId id="287" r:id="rId6"/>
    <p:sldId id="270" r:id="rId7"/>
    <p:sldId id="280" r:id="rId8"/>
    <p:sldId id="268" r:id="rId9"/>
    <p:sldId id="267" r:id="rId10"/>
    <p:sldId id="284" r:id="rId11"/>
    <p:sldId id="282" r:id="rId12"/>
    <p:sldId id="285" r:id="rId13"/>
    <p:sldId id="275" r:id="rId14"/>
    <p:sldId id="288" r:id="rId15"/>
    <p:sldId id="260" r:id="rId16"/>
    <p:sldId id="272" r:id="rId17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jtěch Bednarský" initials="VB" lastIdx="1" clrIdx="0">
    <p:extLst>
      <p:ext uri="{19B8F6BF-5375-455C-9EA6-DF929625EA0E}">
        <p15:presenceInfo xmlns:p15="http://schemas.microsoft.com/office/powerpoint/2012/main" userId="3b9981586a931b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 varScale="1">
        <p:scale>
          <a:sx n="68" d="100"/>
          <a:sy n="68" d="100"/>
        </p:scale>
        <p:origin x="145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élník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Zaoblený obdélník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cs-CZ"/>
              <a:t>Klepnutím lze upravit styl předlohy podnadpisů.</a:t>
            </a:r>
            <a:endParaRPr kumimoji="0" lang="en-US"/>
          </a:p>
        </p:txBody>
      </p:sp>
      <p:sp>
        <p:nvSpPr>
          <p:cNvPr id="28" name="Zástupný symbol pro datum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17" name="Zástupný symbol pro zápatí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29" name="Zástupný symbol pro číslo snímku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7" name="Obdélník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bdélník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bdélník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Nadpis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Zaoblený obdélník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cs-CZ"/>
          </a:p>
        </p:txBody>
      </p:sp>
      <p:sp>
        <p:nvSpPr>
          <p:cNvPr id="7" name="Obdélník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obsah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11" name="Zástupný symbol pro obsah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  <p:sp>
        <p:nvSpPr>
          <p:cNvPr id="13" name="Zástupný symbol pro obsah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Zaoblený obdélník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cs-CZ"/>
              <a:t>Klepnutím lze upravit styly předlohy textu.</a:t>
            </a:r>
          </a:p>
          <a:p>
            <a:pPr lvl="1" eaLnBrk="1" latinLnBrk="0" hangingPunct="1"/>
            <a:r>
              <a:rPr lang="cs-CZ"/>
              <a:t>Druhá úroveň</a:t>
            </a:r>
          </a:p>
          <a:p>
            <a:pPr lvl="2" eaLnBrk="1" latinLnBrk="0" hangingPunct="1"/>
            <a:r>
              <a:rPr lang="cs-CZ"/>
              <a:t>Třetí úroveň</a:t>
            </a:r>
          </a:p>
          <a:p>
            <a:pPr lvl="3" eaLnBrk="1" latinLnBrk="0" hangingPunct="1"/>
            <a:r>
              <a:rPr lang="cs-CZ"/>
              <a:t>Čtvrtá úroveň</a:t>
            </a:r>
          </a:p>
          <a:p>
            <a:pPr lvl="4" eaLnBrk="1" latinLnBrk="0" hangingPunct="1"/>
            <a:r>
              <a:rPr lang="cs-CZ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11" name="Obdélník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bdélník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cs-CZ"/>
              <a:t>Klepnutím na ikonu přidáte obrázek.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Zaoblený obdélník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cs-CZ"/>
              <a:t>Klepnutím lze upravit styl předlohy nadpisů.</a:t>
            </a:r>
            <a:endParaRPr kumimoji="0" lang="en-US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cs-CZ"/>
              <a:t>Klepnutím lze upravit styly předlohy textu.</a:t>
            </a:r>
          </a:p>
          <a:p>
            <a:pPr lvl="1" eaLnBrk="1" latinLnBrk="0" hangingPunct="1"/>
            <a:r>
              <a:rPr kumimoji="0" lang="cs-CZ"/>
              <a:t>Druhá úroveň</a:t>
            </a:r>
          </a:p>
          <a:p>
            <a:pPr lvl="2" eaLnBrk="1" latinLnBrk="0" hangingPunct="1"/>
            <a:r>
              <a:rPr kumimoji="0" lang="cs-CZ"/>
              <a:t>Třetí úroveň</a:t>
            </a:r>
          </a:p>
          <a:p>
            <a:pPr lvl="3" eaLnBrk="1" latinLnBrk="0" hangingPunct="1"/>
            <a:r>
              <a:rPr kumimoji="0" lang="cs-CZ"/>
              <a:t>Čtvrtá úroveň</a:t>
            </a:r>
          </a:p>
          <a:p>
            <a:pPr lvl="4" eaLnBrk="1" latinLnBrk="0" hangingPunct="1"/>
            <a:r>
              <a:rPr kumimoji="0" lang="cs-CZ"/>
              <a:t>Pátá úroveň</a:t>
            </a:r>
            <a:endParaRPr kumimoji="0" lang="en-US"/>
          </a:p>
        </p:txBody>
      </p:sp>
      <p:sp>
        <p:nvSpPr>
          <p:cNvPr id="14" name="Zástupný symbol pro datum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CA0D88B-BBE6-4D5B-A34A-ECFE35B84FE7}" type="datetimeFigureOut">
              <a:rPr lang="cs-CZ" smtClean="0"/>
              <a:pPr/>
              <a:t>17.04.2019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23" name="Zástupný symbol pro číslo snímku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19CEBC3F-FB57-4B94-972A-9B5FA378682C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goKvDHta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cs-CZ" sz="3000" b="1" dirty="0">
                <a:latin typeface="Times New Roman" pitchFamily="18" charset="0"/>
                <a:cs typeface="Times New Roman" pitchFamily="18" charset="0"/>
              </a:rPr>
              <a:t>Holub Josef</a:t>
            </a:r>
          </a:p>
          <a:p>
            <a:pPr algn="l"/>
            <a:r>
              <a:rPr lang="cs-CZ" sz="3000" b="1" dirty="0">
                <a:latin typeface="Times New Roman" pitchFamily="18" charset="0"/>
                <a:cs typeface="Times New Roman" pitchFamily="18" charset="0"/>
              </a:rPr>
              <a:t>Bednarský Vojtěch</a:t>
            </a:r>
          </a:p>
          <a:p>
            <a:pPr algn="l"/>
            <a:endParaRPr lang="cs-CZ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b="1" dirty="0"/>
              <a:t>BICT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7696200" y="630932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24.4.2019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52128" y="-171400"/>
            <a:ext cx="7978080" cy="1143000"/>
          </a:xfrm>
        </p:spPr>
        <p:txBody>
          <a:bodyPr>
            <a:normAutofit/>
          </a:bodyPr>
          <a:lstStyle/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680436" cy="42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52128" y="-171400"/>
            <a:ext cx="7978080" cy="1143000"/>
          </a:xfrm>
        </p:spPr>
        <p:txBody>
          <a:bodyPr>
            <a:normAutofit/>
          </a:bodyPr>
          <a:lstStyle/>
          <a:p>
            <a:endParaRPr lang="cs-CZ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9" y="1340768"/>
            <a:ext cx="8652858" cy="44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52128" y="-171400"/>
            <a:ext cx="7978080" cy="1143000"/>
          </a:xfrm>
        </p:spPr>
        <p:txBody>
          <a:bodyPr>
            <a:normAutofit/>
          </a:bodyPr>
          <a:lstStyle/>
          <a:p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4" y="1268760"/>
            <a:ext cx="8244408" cy="42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320" y="114283"/>
            <a:ext cx="7772400" cy="1143000"/>
          </a:xfrm>
        </p:spPr>
        <p:txBody>
          <a:bodyPr>
            <a:normAutofit/>
          </a:bodyPr>
          <a:lstStyle/>
          <a:p>
            <a:r>
              <a:rPr lang="cs-CZ" dirty="0"/>
              <a:t>Orientace 7-segmentového displeje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1"/>
          </p:nvPr>
        </p:nvSpPr>
        <p:spPr>
          <a:xfrm>
            <a:off x="179512" y="1447800"/>
            <a:ext cx="8856984" cy="5005536"/>
          </a:xfrm>
        </p:spPr>
        <p:txBody>
          <a:bodyPr>
            <a:normAutofit/>
          </a:bodyPr>
          <a:lstStyle/>
          <a:p>
            <a:r>
              <a:rPr lang="cs-CZ" dirty="0"/>
              <a:t>Posloupnost displeje: </a:t>
            </a:r>
            <a:r>
              <a:rPr lang="cs-CZ" dirty="0" err="1"/>
              <a:t>digit</a:t>
            </a:r>
            <a:r>
              <a:rPr lang="cs-CZ" dirty="0"/>
              <a:t> 3, </a:t>
            </a:r>
            <a:r>
              <a:rPr lang="cs-CZ" dirty="0" err="1"/>
              <a:t>digit</a:t>
            </a:r>
            <a:r>
              <a:rPr lang="cs-CZ" dirty="0"/>
              <a:t> 2, </a:t>
            </a:r>
            <a:r>
              <a:rPr lang="cs-CZ" dirty="0" err="1"/>
              <a:t>digit</a:t>
            </a:r>
            <a:r>
              <a:rPr lang="cs-CZ" dirty="0"/>
              <a:t> 1, </a:t>
            </a:r>
            <a:r>
              <a:rPr lang="cs-CZ" dirty="0" err="1"/>
              <a:t>digit</a:t>
            </a:r>
            <a:r>
              <a:rPr lang="cs-CZ" dirty="0"/>
              <a:t> 0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sz="2400" dirty="0"/>
          </a:p>
          <a:p>
            <a:r>
              <a:rPr lang="cs-CZ" sz="2000" b="1" dirty="0" err="1"/>
              <a:t>Digit</a:t>
            </a:r>
            <a:r>
              <a:rPr lang="cs-CZ" sz="2000" b="1" dirty="0"/>
              <a:t> 0-2:</a:t>
            </a:r>
            <a:r>
              <a:rPr lang="cs-CZ" sz="2000" dirty="0"/>
              <a:t> slouží k zobrazení setin, desetin a jednotek sekund (0-9 bit)</a:t>
            </a:r>
          </a:p>
          <a:p>
            <a:r>
              <a:rPr lang="cs-CZ" sz="2000" b="1" dirty="0" err="1"/>
              <a:t>Digit</a:t>
            </a:r>
            <a:r>
              <a:rPr lang="cs-CZ" sz="2000" b="1" dirty="0"/>
              <a:t> 3:</a:t>
            </a:r>
            <a:r>
              <a:rPr lang="cs-CZ" sz="2000" dirty="0"/>
              <a:t> slouží k zobrazení desítek sekund (0-5 bit)</a:t>
            </a:r>
          </a:p>
          <a:p>
            <a:r>
              <a:rPr lang="cs-CZ" sz="2000" b="1" dirty="0"/>
              <a:t>Led 0-3:</a:t>
            </a:r>
            <a:r>
              <a:rPr lang="cs-CZ" sz="2000" dirty="0"/>
              <a:t> slouží k zobrazení minut (0-3 bit)</a:t>
            </a:r>
          </a:p>
          <a:p>
            <a:endParaRPr lang="cs-CZ" sz="2400" dirty="0"/>
          </a:p>
          <a:p>
            <a:endParaRPr lang="cs-CZ" dirty="0"/>
          </a:p>
        </p:txBody>
      </p:sp>
      <p:pic>
        <p:nvPicPr>
          <p:cNvPr id="10" name="Obrázek 9" descr="cislo.jpg"/>
          <p:cNvPicPr>
            <a:picLocks noChangeAspect="1"/>
          </p:cNvPicPr>
          <p:nvPr/>
        </p:nvPicPr>
        <p:blipFill rotWithShape="1">
          <a:blip r:embed="rId2"/>
          <a:srcRect l="35248"/>
          <a:stretch/>
        </p:blipFill>
        <p:spPr>
          <a:xfrm>
            <a:off x="2261813" y="2172176"/>
            <a:ext cx="1719642" cy="1770497"/>
          </a:xfrm>
          <a:prstGeom prst="rect">
            <a:avLst/>
          </a:prstGeom>
        </p:spPr>
      </p:pic>
      <p:pic>
        <p:nvPicPr>
          <p:cNvPr id="11" name="Obrázek 10" descr="nul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770" y="309406"/>
            <a:ext cx="656861" cy="947877"/>
          </a:xfrm>
          <a:prstGeom prst="rect">
            <a:avLst/>
          </a:prstGeom>
        </p:spPr>
      </p:pic>
      <p:pic>
        <p:nvPicPr>
          <p:cNvPr id="7" name="Obrázek 6" descr="cislo.jpg"/>
          <p:cNvPicPr>
            <a:picLocks noChangeAspect="1"/>
          </p:cNvPicPr>
          <p:nvPr/>
        </p:nvPicPr>
        <p:blipFill rotWithShape="1">
          <a:blip r:embed="rId2"/>
          <a:srcRect l="64065"/>
          <a:stretch/>
        </p:blipFill>
        <p:spPr>
          <a:xfrm>
            <a:off x="4136371" y="2186653"/>
            <a:ext cx="954342" cy="1770497"/>
          </a:xfrm>
          <a:prstGeom prst="rect">
            <a:avLst/>
          </a:prstGeom>
        </p:spPr>
      </p:pic>
      <p:pic>
        <p:nvPicPr>
          <p:cNvPr id="8" name="Obrázek 7" descr="cislo.jpg"/>
          <p:cNvPicPr>
            <a:picLocks noChangeAspect="1"/>
          </p:cNvPicPr>
          <p:nvPr/>
        </p:nvPicPr>
        <p:blipFill rotWithShape="1">
          <a:blip r:embed="rId2"/>
          <a:srcRect l="35248" r="36883"/>
          <a:stretch/>
        </p:blipFill>
        <p:spPr>
          <a:xfrm>
            <a:off x="4921705" y="2157498"/>
            <a:ext cx="740130" cy="1770497"/>
          </a:xfrm>
          <a:prstGeom prst="rect">
            <a:avLst/>
          </a:prstGeom>
        </p:spPr>
      </p:pic>
      <p:sp>
        <p:nvSpPr>
          <p:cNvPr id="3" name="Ovál 2"/>
          <p:cNvSpPr/>
          <p:nvPr/>
        </p:nvSpPr>
        <p:spPr>
          <a:xfrm>
            <a:off x="3864345" y="275767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/>
          <p:cNvSpPr/>
          <p:nvPr/>
        </p:nvSpPr>
        <p:spPr>
          <a:xfrm>
            <a:off x="3864345" y="311546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/>
          <p:cNvSpPr/>
          <p:nvPr/>
        </p:nvSpPr>
        <p:spPr>
          <a:xfrm>
            <a:off x="4722761" y="3747735"/>
            <a:ext cx="315662" cy="268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/>
          <p:cNvSpPr/>
          <p:nvPr/>
        </p:nvSpPr>
        <p:spPr>
          <a:xfrm>
            <a:off x="4237472" y="3745882"/>
            <a:ext cx="315662" cy="2687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/>
          <p:cNvSpPr/>
          <p:nvPr/>
        </p:nvSpPr>
        <p:spPr>
          <a:xfrm>
            <a:off x="3793523" y="3745882"/>
            <a:ext cx="315662" cy="2687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/>
          <p:cNvSpPr/>
          <p:nvPr/>
        </p:nvSpPr>
        <p:spPr>
          <a:xfrm>
            <a:off x="3308139" y="3745882"/>
            <a:ext cx="315662" cy="2687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5" name="Pravoúhlá spojnice 14"/>
          <p:cNvCxnSpPr/>
          <p:nvPr/>
        </p:nvCxnSpPr>
        <p:spPr>
          <a:xfrm flipV="1">
            <a:off x="5107295" y="3724434"/>
            <a:ext cx="864096" cy="1440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/>
          <p:cNvCxnSpPr/>
          <p:nvPr/>
        </p:nvCxnSpPr>
        <p:spPr>
          <a:xfrm>
            <a:off x="5301795" y="2780928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/>
          <p:cNvCxnSpPr/>
          <p:nvPr/>
        </p:nvCxnSpPr>
        <p:spPr>
          <a:xfrm flipH="1">
            <a:off x="1739056" y="2758277"/>
            <a:ext cx="796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0"/>
          <p:cNvSpPr txBox="1"/>
          <p:nvPr/>
        </p:nvSpPr>
        <p:spPr>
          <a:xfrm>
            <a:off x="5971391" y="257301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Digit</a:t>
            </a:r>
            <a:r>
              <a:rPr lang="cs-CZ" dirty="0"/>
              <a:t> 0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5969533" y="353862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Led 0 (1. minuta)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873459" y="256875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Digit</a:t>
            </a:r>
            <a:r>
              <a:rPr lang="cs-CZ" dirty="0"/>
              <a:t> 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99592" y="0"/>
            <a:ext cx="7772400" cy="1143000"/>
          </a:xfrm>
        </p:spPr>
        <p:txBody>
          <a:bodyPr/>
          <a:lstStyle/>
          <a:p>
            <a:r>
              <a:rPr lang="cs-CZ" dirty="0"/>
              <a:t>Orientace na přípravku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49" b="83994" l="16919" r="94482">
                        <a14:foregroundMark x1="40509" y1="18027" x2="40509" y2="18027"/>
                        <a14:foregroundMark x1="40631" y1="6871" x2="40631" y2="6871"/>
                        <a14:foregroundMark x1="47908" y1="4204" x2="47908" y2="4204"/>
                        <a14:foregroundMark x1="45846" y1="2749" x2="45846" y2="2749"/>
                        <a14:foregroundMark x1="66161" y1="9297" x2="66161" y2="9297"/>
                        <a14:foregroundMark x1="69436" y1="8650" x2="69436" y2="8650"/>
                        <a14:foregroundMark x1="63069" y1="11560" x2="63069" y2="11560"/>
                        <a14:foregroundMark x1="67314" y1="13177" x2="67314" y2="13177"/>
                        <a14:foregroundMark x1="16919" y1="39531" x2="16919" y2="39531"/>
                        <a14:backgroundMark x1="50212" y1="28375" x2="50212" y2="28375"/>
                        <a14:backgroundMark x1="39660" y1="35004" x2="39660" y2="35004"/>
                        <a14:backgroundMark x1="68899" y1="9689" x2="68899" y2="9689"/>
                        <a14:backgroundMark x1="68328" y1="9524" x2="68328" y2="9524"/>
                        <a14:backgroundMark x1="68328" y1="9524" x2="68328" y2="9524"/>
                        <a14:backgroundMark x1="68601" y1="7573" x2="68601" y2="7573"/>
                        <a14:backgroundMark x1="68750" y1="7507" x2="67584" y2="9921"/>
                        <a14:backgroundMark x1="67659" y1="10119" x2="65699" y2="5225"/>
                        <a14:backgroundMark x1="52827" y1="27579" x2="52827" y2="27579"/>
                        <a14:backgroundMark x1="55928" y1="24835" x2="55928" y2="24835"/>
                        <a14:backgroundMark x1="55928" y1="24835" x2="53770" y2="26190"/>
                        <a14:backgroundMark x1="53770" y1="26190" x2="53770" y2="26190"/>
                        <a14:backgroundMark x1="53770" y1="26190" x2="53770" y2="26190"/>
                        <a14:backgroundMark x1="51141" y1="28241" x2="51141" y2="28241"/>
                        <a14:backgroundMark x1="51141" y1="28241" x2="51141" y2="28241"/>
                        <a14:backgroundMark x1="51240" y1="28638" x2="50992" y2="31250"/>
                        <a14:backgroundMark x1="50992" y1="31250" x2="50992" y2="31250"/>
                        <a14:backgroundMark x1="50992" y1="31250" x2="48462" y2="34854"/>
                        <a14:backgroundMark x1="48760" y1="34689" x2="48760" y2="34689"/>
                        <a14:backgroundMark x1="48760" y1="34689" x2="48760" y2="34689"/>
                        <a14:backgroundMark x1="48760" y1="34689" x2="48760" y2="34689"/>
                        <a14:backgroundMark x1="43601" y1="39187" x2="43601" y2="39187"/>
                        <a14:backgroundMark x1="43750" y1="39120" x2="43750" y2="39120"/>
                        <a14:backgroundMark x1="39311" y1="34392" x2="39311" y2="34392"/>
                        <a14:backgroundMark x1="37078" y1="39616" x2="37078" y2="39616"/>
                        <a14:backgroundMark x1="19767" y1="35218" x2="19767" y2="35218"/>
                        <a14:backgroundMark x1="19643" y1="37103" x2="19643" y2="37103"/>
                        <a14:backgroundMark x1="19792" y1="37037" x2="19792" y2="37037"/>
                        <a14:backgroundMark x1="19792" y1="37037" x2="19792" y2="37037"/>
                        <a14:backgroundMark x1="19792" y1="37037" x2="19792" y2="37037"/>
                        <a14:backgroundMark x1="19792" y1="37037" x2="19792" y2="37037"/>
                        <a14:backgroundMark x1="18180" y1="35582" x2="18180" y2="35582"/>
                        <a14:backgroundMark x1="18180" y1="35582" x2="18180" y2="35582"/>
                        <a14:backgroundMark x1="18180" y1="35582" x2="18180" y2="35582"/>
                        <a14:backgroundMark x1="20635" y1="36376" x2="20635" y2="36376"/>
                        <a14:backgroundMark x1="20635" y1="36376" x2="20635" y2="36376"/>
                        <a14:backgroundMark x1="34945" y1="37566" x2="34945" y2="37566"/>
                        <a14:backgroundMark x1="39683" y1="36243" x2="39683" y2="36243"/>
                        <a14:backgroundMark x1="39683" y1="36243" x2="39683" y2="36243"/>
                        <a14:backgroundMark x1="39683" y1="36243" x2="39683" y2="36243"/>
                        <a14:backgroundMark x1="39683" y1="36243" x2="39683" y2="36243"/>
                        <a14:backgroundMark x1="34995" y1="38889" x2="34995" y2="38889"/>
                        <a14:backgroundMark x1="34995" y1="38889" x2="34995" y2="38889"/>
                        <a14:backgroundMark x1="34995" y1="38889" x2="34995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32" t="-1949" r="1" b="15347"/>
          <a:stretch/>
        </p:blipFill>
        <p:spPr>
          <a:xfrm rot="6677550">
            <a:off x="1574202" y="1287356"/>
            <a:ext cx="5109142" cy="5754442"/>
          </a:xfrm>
          <a:prstGeom prst="rect">
            <a:avLst/>
          </a:prstGeom>
        </p:spPr>
      </p:pic>
      <p:cxnSp>
        <p:nvCxnSpPr>
          <p:cNvPr id="6" name="Přímá spojnice se šipkou 5"/>
          <p:cNvCxnSpPr/>
          <p:nvPr/>
        </p:nvCxnSpPr>
        <p:spPr>
          <a:xfrm flipV="1">
            <a:off x="2411760" y="5373216"/>
            <a:ext cx="36004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nice se šipkou 7"/>
          <p:cNvCxnSpPr>
            <a:cxnSpLocks/>
          </p:cNvCxnSpPr>
          <p:nvPr/>
        </p:nvCxnSpPr>
        <p:spPr>
          <a:xfrm flipH="1" flipV="1">
            <a:off x="4319972" y="5085184"/>
            <a:ext cx="36004" cy="5760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/>
          <p:cNvCxnSpPr/>
          <p:nvPr/>
        </p:nvCxnSpPr>
        <p:spPr>
          <a:xfrm flipH="1" flipV="1">
            <a:off x="5220072" y="5013176"/>
            <a:ext cx="648072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véPole 13"/>
          <p:cNvSpPr txBox="1"/>
          <p:nvPr/>
        </p:nvSpPr>
        <p:spPr>
          <a:xfrm>
            <a:off x="5899241" y="490051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Nulování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4319972" y="55799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Start-stop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957999" y="591730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Ukazatel času</a:t>
            </a:r>
          </a:p>
        </p:txBody>
      </p:sp>
    </p:spTree>
    <p:extLst>
      <p:ext uri="{BB962C8B-B14F-4D97-AF65-F5344CB8AC3E}">
        <p14:creationId xmlns:p14="http://schemas.microsoft.com/office/powerpoint/2010/main" val="195814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Odkaz na video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cs-CZ" dirty="0"/>
              <a:t>Realizace stopek přes </a:t>
            </a:r>
            <a:r>
              <a:rPr lang="cs-CZ" dirty="0" err="1"/>
              <a:t>Xilinx</a:t>
            </a:r>
            <a:r>
              <a:rPr lang="cs-CZ" dirty="0"/>
              <a:t> </a:t>
            </a:r>
            <a:r>
              <a:rPr lang="cs-CZ" dirty="0" err="1"/>
              <a:t>CoolRunner</a:t>
            </a:r>
            <a:r>
              <a:rPr lang="cs-CZ"/>
              <a:t> II</a:t>
            </a:r>
            <a:r>
              <a:rPr lang="cs-CZ" dirty="0"/>
              <a:t>:</a:t>
            </a:r>
          </a:p>
          <a:p>
            <a:endParaRPr lang="cs-CZ" dirty="0"/>
          </a:p>
          <a:p>
            <a:pPr>
              <a:buNone/>
            </a:pPr>
            <a:r>
              <a:rPr lang="cs-CZ" dirty="0">
                <a:hlinkClick r:id="rId2"/>
              </a:rPr>
              <a:t>https://youtu.be/agoKvDHtaJE</a:t>
            </a:r>
            <a:endParaRPr lang="cs-CZ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57224" y="1643050"/>
            <a:ext cx="7772400" cy="1143000"/>
          </a:xfrm>
        </p:spPr>
        <p:txBody>
          <a:bodyPr/>
          <a:lstStyle/>
          <a:p>
            <a:r>
              <a:rPr lang="cs-CZ" dirty="0"/>
              <a:t>Děkujeme za pozornost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Zadání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cs-CZ" dirty="0">
                <a:latin typeface="Times New Roman" pitchFamily="18" charset="0"/>
                <a:cs typeface="Times New Roman" pitchFamily="18" charset="0"/>
              </a:rPr>
              <a:t>Navrhnout stopky</a:t>
            </a:r>
          </a:p>
          <a:p>
            <a:r>
              <a:rPr lang="cs-CZ" dirty="0">
                <a:latin typeface="Times New Roman" pitchFamily="18" charset="0"/>
                <a:cs typeface="Times New Roman" pitchFamily="18" charset="0"/>
              </a:rPr>
              <a:t>Zobrazit čítání času na 7-segmentovém displeji</a:t>
            </a:r>
          </a:p>
          <a:p>
            <a:r>
              <a:rPr lang="cs-CZ" dirty="0">
                <a:latin typeface="Times New Roman" pitchFamily="18" charset="0"/>
                <a:cs typeface="Times New Roman" pitchFamily="18" charset="0"/>
              </a:rPr>
              <a:t>Operace: stopnout čas </a:t>
            </a:r>
          </a:p>
          <a:p>
            <a:pPr>
              <a:buNone/>
            </a:pPr>
            <a:r>
              <a:rPr lang="cs-CZ" dirty="0">
                <a:latin typeface="Times New Roman" pitchFamily="18" charset="0"/>
                <a:cs typeface="Times New Roman" pitchFamily="18" charset="0"/>
              </a:rPr>
              <a:t>		        vynulovat čas</a:t>
            </a:r>
          </a:p>
          <a:p>
            <a:pPr>
              <a:buNone/>
            </a:pPr>
            <a:r>
              <a:rPr lang="cs-CZ" dirty="0">
                <a:latin typeface="Times New Roman" pitchFamily="18" charset="0"/>
                <a:cs typeface="Times New Roman" pitchFamily="18" charset="0"/>
              </a:rPr>
              <a:t>	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Schéma propojení 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8014440" cy="4320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Zápis ve VHDL pro START-STOP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28800"/>
            <a:ext cx="5790476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5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1"/>
          <p:cNvSpPr>
            <a:spLocks noGrp="1"/>
          </p:cNvSpPr>
          <p:nvPr>
            <p:ph type="title"/>
          </p:nvPr>
        </p:nvSpPr>
        <p:spPr>
          <a:xfrm>
            <a:off x="1259632" y="-162272"/>
            <a:ext cx="7772400" cy="1143000"/>
          </a:xfrm>
        </p:spPr>
        <p:txBody>
          <a:bodyPr>
            <a:normAutofit/>
          </a:bodyPr>
          <a:lstStyle/>
          <a:p>
            <a:r>
              <a:rPr lang="cs-CZ" dirty="0"/>
              <a:t>Dělič frekvence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682BAD4-38BF-4FA5-85FE-F16A0CDA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06" y="960051"/>
            <a:ext cx="5401787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5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99592" y="-8293"/>
            <a:ext cx="7772400" cy="1143000"/>
          </a:xfrm>
        </p:spPr>
        <p:txBody>
          <a:bodyPr>
            <a:normAutofit/>
          </a:bodyPr>
          <a:lstStyle/>
          <a:p>
            <a:r>
              <a:rPr lang="cs-CZ" dirty="0"/>
              <a:t>Čítač 0-9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34707"/>
            <a:ext cx="5691959" cy="5543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99592" y="-8293"/>
            <a:ext cx="7772400" cy="1143000"/>
          </a:xfrm>
        </p:spPr>
        <p:txBody>
          <a:bodyPr>
            <a:normAutofit/>
          </a:bodyPr>
          <a:lstStyle/>
          <a:p>
            <a:r>
              <a:rPr lang="cs-CZ" dirty="0"/>
              <a:t>Zápis ve VHDL pro ostatní čítače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0728"/>
            <a:ext cx="5825241" cy="56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Dekodér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6346987" cy="4533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Vnitřní struktura hladiny top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7638"/>
            <a:ext cx="8435280" cy="5127069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mění">
  <a:themeElements>
    <a:clrScheme name="Jmění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Jmění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Jmění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135</Words>
  <Application>Microsoft Office PowerPoint</Application>
  <PresentationFormat>Předvádění na obrazovce (4:3)</PresentationFormat>
  <Paragraphs>40</Paragraphs>
  <Slides>16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1" baseType="lpstr">
      <vt:lpstr>Franklin Gothic Book</vt:lpstr>
      <vt:lpstr>Perpetua</vt:lpstr>
      <vt:lpstr>Times New Roman</vt:lpstr>
      <vt:lpstr>Wingdings 2</vt:lpstr>
      <vt:lpstr>Jmění</vt:lpstr>
      <vt:lpstr>BICT</vt:lpstr>
      <vt:lpstr>Zadání</vt:lpstr>
      <vt:lpstr>Schéma propojení </vt:lpstr>
      <vt:lpstr>Zápis ve VHDL pro START-STOP</vt:lpstr>
      <vt:lpstr>Dělič frekvence</vt:lpstr>
      <vt:lpstr>Čítač 0-9</vt:lpstr>
      <vt:lpstr>Zápis ve VHDL pro ostatní čítače</vt:lpstr>
      <vt:lpstr>Dekodér</vt:lpstr>
      <vt:lpstr>Vnitřní struktura hladiny top</vt:lpstr>
      <vt:lpstr>Prezentace aplikace PowerPoint</vt:lpstr>
      <vt:lpstr>Prezentace aplikace PowerPoint</vt:lpstr>
      <vt:lpstr>Prezentace aplikace PowerPoint</vt:lpstr>
      <vt:lpstr>Orientace 7-segmentového displeje</vt:lpstr>
      <vt:lpstr>Orientace na přípravku</vt:lpstr>
      <vt:lpstr>Odkaz na video</vt:lpstr>
      <vt:lpstr>Děkujeme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BICT</dc:title>
  <dc:creator>Rehis</dc:creator>
  <cp:lastModifiedBy>Josef Holub</cp:lastModifiedBy>
  <cp:revision>36</cp:revision>
  <dcterms:created xsi:type="dcterms:W3CDTF">2013-04-17T19:00:06Z</dcterms:created>
  <dcterms:modified xsi:type="dcterms:W3CDTF">2019-04-17T14:09:23Z</dcterms:modified>
</cp:coreProperties>
</file>